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70" r:id="rId5"/>
    <p:sldId id="258" r:id="rId6"/>
    <p:sldId id="289" r:id="rId7"/>
    <p:sldId id="259" r:id="rId8"/>
    <p:sldId id="262" r:id="rId9"/>
    <p:sldId id="265" r:id="rId10"/>
    <p:sldId id="263" r:id="rId11"/>
    <p:sldId id="260" r:id="rId12"/>
    <p:sldId id="264" r:id="rId13"/>
    <p:sldId id="261" r:id="rId14"/>
    <p:sldId id="266" r:id="rId15"/>
    <p:sldId id="267" r:id="rId16"/>
    <p:sldId id="268" r:id="rId17"/>
    <p:sldId id="269" r:id="rId18"/>
    <p:sldId id="271" r:id="rId19"/>
    <p:sldId id="277" r:id="rId20"/>
    <p:sldId id="272" r:id="rId21"/>
    <p:sldId id="276" r:id="rId22"/>
    <p:sldId id="278" r:id="rId23"/>
    <p:sldId id="282" r:id="rId24"/>
    <p:sldId id="283" r:id="rId25"/>
    <p:sldId id="281" r:id="rId26"/>
    <p:sldId id="280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楷达" initials="楷达" lastIdx="1" clrIdx="0">
    <p:extLst>
      <p:ext uri="{19B8F6BF-5375-455C-9EA6-DF929625EA0E}">
        <p15:presenceInfo xmlns:p15="http://schemas.microsoft.com/office/powerpoint/2012/main" userId="8b093c12bb4141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562E5-335B-4207-8731-132E36D96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44DAF7-1B6A-4A00-BD21-93EB1E62A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73406-5CAE-4CB7-A110-9FE3E6BA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02BE3-4479-4826-82C9-ADADA7B5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6E746-A349-4902-9331-CD129747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9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AE391-A7D4-43CC-84F8-422EB2E3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B550C2-B6F0-4B8E-8AD2-CF79DE5B6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5FCEB-ECF7-47BD-BF56-7CDD0CA0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466DB-1B91-4540-AF84-DD12BA05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8D377-3FA7-42C9-A594-8E727D84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54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D4B188-C409-4DF0-87DA-FCFDC59F4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C3AFF1-489F-4ADB-9E62-6CB4CE5B9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4B7F6-6D23-4AC1-BC78-C5DFA149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718F9-3861-48F8-8597-ED2DF4FC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AAA71-1AAF-4EEB-8BEC-5A577F03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2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7D445-C337-4C7A-8995-C16B5B14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68C5C-2F73-4862-A4D6-D38D9E2F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AD07B-E006-4BEC-8D16-A93909F2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9E243-C227-4261-AA67-FC2EC83E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B8B0B-56BA-465D-8F50-59E261E5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A35E-22CE-418D-8589-3D12685E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55E66C-7188-486F-B3D8-22E238A68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10F1AF-BC80-4C02-AD7F-1C785F31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DCBD9-F5EA-46D6-8FF0-1F2FC245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9EF048-9380-45FA-AA75-418306C1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75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FADA6-E9BF-4726-8C25-4C674764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49B85-8948-40B0-8F2A-29F2EE01E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1FD34C-C286-4810-BCF4-88CFB4209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085F9-F3AA-4839-9C6F-29F4B830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096725-8DC1-47BA-8431-E47AC432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EA8E6D-BF18-4782-831D-E0C6DDD9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2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C0CA4-49E1-4335-A008-F568B9AE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20151-79DB-4E98-8754-53AF43830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B9BE9F-39BA-446C-B988-3EADB78EE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260818-0913-436F-B600-E08B42AF9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E0260E-26E5-498F-B328-908DBDED0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E1812E-5E02-43BC-A6A0-D28FD610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1F30D3-F36B-424F-ACD9-D63C5AC0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3415BD-F9C5-4145-8A68-732DBB32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0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A08FD-DFA4-40A6-BF76-43B6FA3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E311A-B933-4B3B-9579-1AF716D5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87D9C8-60D3-4A47-98EF-2DE7044F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0F07C3-AD37-4F52-8301-FC72F5AF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68A38E-6D77-4D01-AA00-BB93227E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A1BFE-3D55-4625-B3B9-8DF1601A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27D7AF-6EB9-4CBD-9964-FDF92A87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4DE3F-8620-407F-BF98-7F854A0A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2B7C37-A949-4735-94F5-A38F00BF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FF808C-8E9C-45E7-A5AC-969653F43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D38C6A-B0B6-4CB1-A859-45F8C84F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2CD78-F573-4C07-B77F-CFCF96B1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2125F-EAC7-4460-9BA1-563B09FA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53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18CDB-745C-46F5-88D9-1E5566D1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A0BD24-4EA0-478A-BDB3-FBEB93E9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8D9875-91C6-41C5-86F2-514BE86B3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8F7C79-418C-4388-A5D4-00191654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CA7551-E42D-4D02-9C66-811B2D86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3DB00-836C-4FD1-B58C-6D6496EE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F50B93-5905-436D-96E7-A0422A01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41D6C-92AC-4FF5-BBF1-72F5E883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BA831-2D17-4EE5-B907-4A0C2D94A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4116-1501-48F2-9706-E1FBA20D494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37B13-F3DB-4D6C-BB82-3CE561C07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AD5D7-BF7F-47E7-A297-B766C715B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F4A4C-E8E0-41B9-9DD9-7275246E0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CEEE6-0FD8-487F-8B9E-5DA1DFC2A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多模态情感分析</a:t>
            </a:r>
            <a:br>
              <a:rPr lang="en-US" altLang="zh-CN" dirty="0"/>
            </a:br>
            <a:r>
              <a:rPr lang="en-US" altLang="zh-CN" dirty="0"/>
              <a:t>Multimodal Sentiment Analysis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6CAFB7-9A94-4E90-9D83-398E757E6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2453"/>
            <a:ext cx="9144000" cy="1655762"/>
          </a:xfrm>
        </p:spPr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37428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4720C-3542-41E0-9F6E-109DA91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多模态信息融合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C5A96C-668B-4E12-A436-D5ED291A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情感识别分析语音信号、视觉信号和生理信号来识别人的情感状态</a:t>
            </a:r>
            <a:r>
              <a:rPr lang="en-US" altLang="zh-CN" dirty="0"/>
              <a:t>,</a:t>
            </a:r>
            <a:r>
              <a:rPr lang="zh-CN" altLang="en-US" dirty="0"/>
              <a:t>利用多通道情感信息之间的互补性来提高情感识别的准确率。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B10B9-FE19-467A-972E-DA018C78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6399"/>
            <a:ext cx="9661203" cy="39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04673-AEB0-4BA1-8459-39D280B8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多模态融合策略：如何融合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DD21C-9E23-47CF-811A-030F233C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特征层融合（</a:t>
            </a:r>
            <a:r>
              <a:rPr lang="en-US" altLang="zh-CN" dirty="0"/>
              <a:t>Early Fusion</a:t>
            </a:r>
            <a:r>
              <a:rPr lang="zh-CN" altLang="en-US" dirty="0"/>
              <a:t>）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模型层融合（</a:t>
            </a:r>
            <a:r>
              <a:rPr lang="en-US" altLang="zh-CN" dirty="0"/>
              <a:t>Model-level Fusion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决策层融合（</a:t>
            </a:r>
            <a:r>
              <a:rPr lang="en-US" altLang="zh-CN" dirty="0"/>
              <a:t>Late Fusion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E7B73-A4AF-4931-A8CB-812597A8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9" y="3457613"/>
            <a:ext cx="2767753" cy="2719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40B4F9-8ABF-4246-8FE7-8346FC30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22" y="3544813"/>
            <a:ext cx="3436168" cy="2632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571732-2383-438D-A3CD-BA869073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506" y="3457613"/>
            <a:ext cx="3323453" cy="26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0852-A8BC-44E9-A541-F362F21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多模态特征层融合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7071A-4E64-4012-B76E-536886672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C42F1-0659-4992-B08A-304F5D0D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32" y="1690688"/>
            <a:ext cx="9116868" cy="50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04673-AEB0-4BA1-8459-39D280B8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多模态融合策略：同步问题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2987A8-2CAE-4806-8B3D-87BAA4E3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975"/>
            <a:ext cx="10515600" cy="3664638"/>
          </a:xfrm>
        </p:spPr>
      </p:pic>
    </p:spTree>
    <p:extLst>
      <p:ext uri="{BB962C8B-B14F-4D97-AF65-F5344CB8AC3E}">
        <p14:creationId xmlns:p14="http://schemas.microsoft.com/office/powerpoint/2010/main" val="380815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7327-F6A2-4084-97D4-D8BF00E2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基于深度神经网络的联合视觉文本情感分析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3B5AF0A-A207-41AD-93B3-AC9A5DB0E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382" y="1245898"/>
            <a:ext cx="6858000" cy="3571875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12C30F-D47D-437F-8C84-01E51B02E844}"/>
              </a:ext>
            </a:extLst>
          </p:cNvPr>
          <p:cNvSpPr txBox="1"/>
          <p:nvPr/>
        </p:nvSpPr>
        <p:spPr>
          <a:xfrm>
            <a:off x="838200" y="64603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Visual-Textual Sentiment Analysis with Deep Neural Networks . ACM.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540344-BC2D-4C40-9E3D-0F27AA93E1DC}"/>
              </a:ext>
            </a:extLst>
          </p:cNvPr>
          <p:cNvSpPr txBox="1"/>
          <p:nvPr/>
        </p:nvSpPr>
        <p:spPr>
          <a:xfrm>
            <a:off x="2589645" y="4805051"/>
            <a:ext cx="2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你好，亲爱的。：）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272481-7507-4590-BCC3-6F039D14B023}"/>
              </a:ext>
            </a:extLst>
          </p:cNvPr>
          <p:cNvSpPr txBox="1"/>
          <p:nvPr/>
        </p:nvSpPr>
        <p:spPr>
          <a:xfrm>
            <a:off x="4782704" y="4706002"/>
            <a:ext cx="1976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阿基里斯警长认识了一个新朋友。我们的一个追随者的特别邮件，我昨晚遇到了他，和他聊得很开心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CEBD48-4DE9-4D39-8B5C-FA504FA3DACA}"/>
              </a:ext>
            </a:extLst>
          </p:cNvPr>
          <p:cNvSpPr txBox="1"/>
          <p:nvPr/>
        </p:nvSpPr>
        <p:spPr>
          <a:xfrm>
            <a:off x="7024543" y="4693157"/>
            <a:ext cx="1976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如果有人今早在爱丁堡醒来发现他们的车不见了，我想我知道它在哪里</a:t>
            </a:r>
          </a:p>
        </p:txBody>
      </p:sp>
    </p:spTree>
    <p:extLst>
      <p:ext uri="{BB962C8B-B14F-4D97-AF65-F5344CB8AC3E}">
        <p14:creationId xmlns:p14="http://schemas.microsoft.com/office/powerpoint/2010/main" val="242291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79C5F-BA15-4746-8FA5-98FB6C34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71050-F06B-4EA7-9EF9-334ACE1D9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DEBF75-6A26-47B0-8D55-5B7DA788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4" y="1226560"/>
            <a:ext cx="8267700" cy="4848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1E53D0-03FF-4B78-8ACE-D36958909EF1}"/>
              </a:ext>
            </a:extLst>
          </p:cNvPr>
          <p:cNvSpPr txBox="1"/>
          <p:nvPr/>
        </p:nvSpPr>
        <p:spPr>
          <a:xfrm>
            <a:off x="838200" y="64603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Visual-Textual Sentiment Analysis with Deep Neural Networks . ACM.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7DA70-BEFE-4A9E-96F3-FF0A9693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978" y="2469322"/>
            <a:ext cx="2767753" cy="27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76A52-14D2-413F-A69F-82059B7E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77515-C32A-40E4-9540-64E5E032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Negative keywords:</a:t>
            </a:r>
            <a:r>
              <a:rPr lang="zh-CN" altLang="en-US" dirty="0"/>
              <a:t>难受，哭泣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Positive keywords:</a:t>
            </a:r>
            <a:r>
              <a:rPr lang="zh-CN" altLang="en-US" dirty="0"/>
              <a:t>幸福，</a:t>
            </a:r>
            <a:r>
              <a:rPr lang="en-US" altLang="zh-CN" dirty="0"/>
              <a:t>… </a:t>
            </a:r>
            <a:r>
              <a:rPr lang="zh-CN" altLang="en-US" dirty="0"/>
              <a:t>，开心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8"/>
            <a:r>
              <a:rPr lang="zh-CN" altLang="en-US" dirty="0"/>
              <a:t>                                                 </a:t>
            </a:r>
            <a:r>
              <a:rPr lang="en-US" altLang="zh-CN" dirty="0"/>
              <a:t>80%</a:t>
            </a:r>
            <a:r>
              <a:rPr lang="zh-CN" altLang="en-US" dirty="0"/>
              <a:t>训练，</a:t>
            </a:r>
            <a:r>
              <a:rPr lang="en-US" altLang="zh-CN" dirty="0"/>
              <a:t>20%</a:t>
            </a:r>
            <a:r>
              <a:rPr lang="zh-CN" altLang="en-US" dirty="0"/>
              <a:t>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B1F31-F886-4662-AA11-39A31E5591FE}"/>
              </a:ext>
            </a:extLst>
          </p:cNvPr>
          <p:cNvSpPr txBox="1"/>
          <p:nvPr/>
        </p:nvSpPr>
        <p:spPr>
          <a:xfrm>
            <a:off x="838200" y="64603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Visual-Textual Sentiment Analysis with Deep Neural Networks . ACM.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1CC10-826B-44B9-9CBD-2E058D75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4233863"/>
            <a:ext cx="6324600" cy="1943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F46FC8-29E8-404C-8AB7-23CB8EF0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60" y="1974053"/>
            <a:ext cx="3277177" cy="245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3FB398-E985-45AB-9794-68A715AFC2BE}"/>
              </a:ext>
            </a:extLst>
          </p:cNvPr>
          <p:cNvCxnSpPr/>
          <p:nvPr/>
        </p:nvCxnSpPr>
        <p:spPr>
          <a:xfrm>
            <a:off x="6520873" y="2530764"/>
            <a:ext cx="8866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0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76A52-14D2-413F-A69F-82059B7E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77515-C32A-40E4-9540-64E5E032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52"/>
            <a:ext cx="10515600" cy="4351338"/>
          </a:xfrm>
        </p:spPr>
        <p:txBody>
          <a:bodyPr/>
          <a:lstStyle/>
          <a:p>
            <a:r>
              <a:rPr lang="en-US" altLang="zh-CN" dirty="0"/>
              <a:t> Getty</a:t>
            </a:r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Twitter</a:t>
            </a:r>
            <a:r>
              <a:rPr lang="zh-CN" altLang="en-US" dirty="0"/>
              <a:t>数据集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B1F31-F886-4662-AA11-39A31E5591FE}"/>
              </a:ext>
            </a:extLst>
          </p:cNvPr>
          <p:cNvSpPr txBox="1"/>
          <p:nvPr/>
        </p:nvSpPr>
        <p:spPr>
          <a:xfrm>
            <a:off x="838200" y="64603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Visual-Textual Sentiment Analysis with Deep Neural Networks . ACM.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062ED7-55B6-4BE3-ABF3-C221AE3C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930400"/>
            <a:ext cx="5793586" cy="20809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1217DA-E16B-4C02-85A6-8988F769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37" y="4501932"/>
            <a:ext cx="5793587" cy="19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BDC3-4599-4F11-BD4F-952774B7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多模态实体级情感分析任务定义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28448-A934-45A8-8B36-874B44DCA0CA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Entity-Sensitive Attention and Fusion Network for Entity-Level Multimodal Sentiment Classification. IEEE/ACM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TASLP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3EBCB4AE-56EC-47A7-B887-8E2903208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8430EF6-F955-4A9E-AE5D-4072C848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071687"/>
            <a:ext cx="9715500" cy="27146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83B2605-0DA5-42AB-ACDD-19C17B80CB16}"/>
              </a:ext>
            </a:extLst>
          </p:cNvPr>
          <p:cNvSpPr txBox="1"/>
          <p:nvPr/>
        </p:nvSpPr>
        <p:spPr>
          <a:xfrm>
            <a:off x="7851744" y="4832033"/>
            <a:ext cx="145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秘鲁</a:t>
            </a:r>
            <a:r>
              <a:rPr lang="en-US" altLang="zh-CN"/>
              <a:t>UTEC</a:t>
            </a:r>
            <a:r>
              <a:rPr lang="zh-CN" altLang="en-US"/>
              <a:t>大学的校园获得了</a:t>
            </a:r>
            <a:r>
              <a:rPr lang="en-US" altLang="zh-CN"/>
              <a:t>RIBA</a:t>
            </a:r>
            <a:r>
              <a:rPr lang="zh-CN" altLang="en-US"/>
              <a:t>的首届国际奖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EAF7F6-8880-422C-9EBC-46942F1BC0F0}"/>
              </a:ext>
            </a:extLst>
          </p:cNvPr>
          <p:cNvSpPr txBox="1"/>
          <p:nvPr/>
        </p:nvSpPr>
        <p:spPr>
          <a:xfrm>
            <a:off x="5416210" y="4832032"/>
            <a:ext cx="145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到赛季初，阿斯顿维拉将有多少球员离开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01DB59-8B0A-4D81-84B0-4362CF97EBC2}"/>
              </a:ext>
            </a:extLst>
          </p:cNvPr>
          <p:cNvSpPr txBox="1"/>
          <p:nvPr/>
        </p:nvSpPr>
        <p:spPr>
          <a:xfrm>
            <a:off x="10287277" y="4832032"/>
            <a:ext cx="14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Chuck Bass</a:t>
            </a:r>
            <a:r>
              <a:rPr lang="zh-CN" altLang="en-US" dirty="0"/>
              <a:t>就是</a:t>
            </a:r>
            <a:r>
              <a:rPr lang="en-US" altLang="zh-CN" dirty="0" err="1"/>
              <a:t>MCN</a:t>
            </a:r>
            <a:r>
              <a:rPr lang="zh-CN" altLang="en-US" dirty="0"/>
              <a:t>的一切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355ACD-038E-418E-BAD7-B8133F387A77}"/>
              </a:ext>
            </a:extLst>
          </p:cNvPr>
          <p:cNvSpPr txBox="1"/>
          <p:nvPr/>
        </p:nvSpPr>
        <p:spPr>
          <a:xfrm>
            <a:off x="2980677" y="4832032"/>
            <a:ext cx="14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兰迪</a:t>
            </a:r>
            <a:r>
              <a:rPr lang="en-US" altLang="zh-CN" dirty="0"/>
              <a:t>·</a:t>
            </a:r>
            <a:r>
              <a:rPr lang="zh-CN" altLang="en-US" dirty="0"/>
              <a:t>约翰逊已经到了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FE42C3-D118-432F-94C4-421CFAD7A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0" y="2494625"/>
            <a:ext cx="2129400" cy="15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E58594C-3A1E-4557-BA85-BB25EE0198FA}"/>
              </a:ext>
            </a:extLst>
          </p:cNvPr>
          <p:cNvSpPr txBox="1"/>
          <p:nvPr/>
        </p:nvSpPr>
        <p:spPr>
          <a:xfrm>
            <a:off x="418979" y="4786312"/>
            <a:ext cx="198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丽娃食堂</a:t>
            </a:r>
            <a:r>
              <a:rPr lang="en-US" altLang="zh-CN" dirty="0"/>
              <a:t>]</a:t>
            </a:r>
            <a:r>
              <a:rPr lang="en-US" altLang="zh-CN" baseline="-25000" dirty="0"/>
              <a:t>positive</a:t>
            </a:r>
            <a:r>
              <a:rPr lang="zh-CN" altLang="en-US" dirty="0"/>
              <a:t>比</a:t>
            </a:r>
            <a:r>
              <a:rPr lang="en-US" altLang="zh-CN" dirty="0"/>
              <a:t>[</a:t>
            </a:r>
            <a:r>
              <a:rPr lang="zh-CN" altLang="en-US" dirty="0"/>
              <a:t>河西食堂</a:t>
            </a:r>
            <a:r>
              <a:rPr lang="en-US" altLang="zh-CN" dirty="0"/>
              <a:t>]</a:t>
            </a:r>
            <a:r>
              <a:rPr lang="en-US" altLang="zh-CN" baseline="-25000" dirty="0"/>
              <a:t>negative</a:t>
            </a:r>
            <a:r>
              <a:rPr lang="zh-CN" altLang="en-US" dirty="0"/>
              <a:t>好多了</a:t>
            </a:r>
          </a:p>
        </p:txBody>
      </p:sp>
    </p:spTree>
    <p:extLst>
      <p:ext uri="{BB962C8B-B14F-4D97-AF65-F5344CB8AC3E}">
        <p14:creationId xmlns:p14="http://schemas.microsoft.com/office/powerpoint/2010/main" val="411872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2F67B-9635-412D-966C-E8104693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graphicFrame>
        <p:nvGraphicFramePr>
          <p:cNvPr id="24" name="内容占位符 23">
            <a:extLst>
              <a:ext uri="{FF2B5EF4-FFF2-40B4-BE49-F238E27FC236}">
                <a16:creationId xmlns:a16="http://schemas.microsoft.com/office/drawing/2014/main" id="{2D9063CA-7F54-40BE-B9EC-E30979CAD6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488103"/>
              </p:ext>
            </p:extLst>
          </p:nvPr>
        </p:nvGraphicFramePr>
        <p:xfrm>
          <a:off x="7522391" y="2291417"/>
          <a:ext cx="1931020" cy="1756800"/>
        </p:xfrm>
        <a:graphic>
          <a:graphicData uri="http://schemas.openxmlformats.org/drawingml/2006/table">
            <a:tbl>
              <a:tblPr/>
              <a:tblGrid>
                <a:gridCol w="1931020">
                  <a:extLst>
                    <a:ext uri="{9D8B030D-6E8A-4147-A177-3AD203B41FA5}">
                      <a16:colId xmlns:a16="http://schemas.microsoft.com/office/drawing/2014/main" val="1482098489"/>
                    </a:ext>
                  </a:extLst>
                </a:gridCol>
              </a:tblGrid>
              <a:tr h="1756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25198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209F997-86DE-4371-99FC-B1546E5AFCBC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Entity-Sensitive Attention and Fusion Network for Entity-Level Multimodal Sentiment Classification. IEEE/ACM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TASLP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EA161D-52D6-41B9-BC29-F6492979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63" y="2347494"/>
            <a:ext cx="2129400" cy="15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D0F1B2-E487-426A-B812-A6879B60CB3E}"/>
              </a:ext>
            </a:extLst>
          </p:cNvPr>
          <p:cNvSpPr txBox="1"/>
          <p:nvPr/>
        </p:nvSpPr>
        <p:spPr>
          <a:xfrm>
            <a:off x="1626342" y="4639181"/>
            <a:ext cx="198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丽娃食堂</a:t>
            </a:r>
            <a:r>
              <a:rPr lang="en-US" altLang="zh-CN" dirty="0"/>
              <a:t>]</a:t>
            </a:r>
            <a:r>
              <a:rPr lang="en-US" altLang="zh-CN" baseline="-25000" dirty="0"/>
              <a:t>positive</a:t>
            </a:r>
            <a:r>
              <a:rPr lang="zh-CN" altLang="en-US" dirty="0"/>
              <a:t>比</a:t>
            </a:r>
            <a:r>
              <a:rPr lang="en-US" altLang="zh-CN" dirty="0"/>
              <a:t>[</a:t>
            </a:r>
            <a:r>
              <a:rPr lang="zh-CN" altLang="en-US" dirty="0"/>
              <a:t>河西食堂</a:t>
            </a:r>
            <a:r>
              <a:rPr lang="en-US" altLang="zh-CN" dirty="0"/>
              <a:t>]</a:t>
            </a:r>
            <a:r>
              <a:rPr lang="en-US" altLang="zh-CN" baseline="-25000" dirty="0"/>
              <a:t>negative</a:t>
            </a:r>
            <a:r>
              <a:rPr lang="zh-CN" altLang="en-US" dirty="0"/>
              <a:t>好多了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0733D0B-699B-4141-A5D6-3623C3E2B523}"/>
              </a:ext>
            </a:extLst>
          </p:cNvPr>
          <p:cNvSpPr/>
          <p:nvPr/>
        </p:nvSpPr>
        <p:spPr>
          <a:xfrm>
            <a:off x="3909384" y="2903632"/>
            <a:ext cx="603682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DE4807-F73C-456F-B503-D18275FC56A9}"/>
              </a:ext>
            </a:extLst>
          </p:cNvPr>
          <p:cNvSpPr txBox="1"/>
          <p:nvPr/>
        </p:nvSpPr>
        <p:spPr>
          <a:xfrm>
            <a:off x="4303637" y="4896350"/>
            <a:ext cx="198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Left Context</a:t>
            </a:r>
          </a:p>
          <a:p>
            <a:pPr algn="ctr"/>
            <a:r>
              <a:rPr lang="zh-CN" altLang="en-US" dirty="0"/>
              <a:t>丽娃食堂比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5428B8-636F-4032-AE9D-08F9CA1FBC98}"/>
              </a:ext>
            </a:extLst>
          </p:cNvPr>
          <p:cNvSpPr txBox="1"/>
          <p:nvPr/>
        </p:nvSpPr>
        <p:spPr>
          <a:xfrm>
            <a:off x="6096000" y="4896350"/>
            <a:ext cx="198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Entity</a:t>
            </a:r>
          </a:p>
          <a:p>
            <a:pPr algn="ctr"/>
            <a:r>
              <a:rPr lang="zh-CN" altLang="en-US" dirty="0"/>
              <a:t>河西食堂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C71FF8-6AC4-447F-B55B-8685C3A601E8}"/>
              </a:ext>
            </a:extLst>
          </p:cNvPr>
          <p:cNvSpPr txBox="1"/>
          <p:nvPr/>
        </p:nvSpPr>
        <p:spPr>
          <a:xfrm>
            <a:off x="8081641" y="4909982"/>
            <a:ext cx="198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Right Context</a:t>
            </a:r>
          </a:p>
          <a:p>
            <a:pPr algn="ctr"/>
            <a:r>
              <a:rPr lang="zh-CN" altLang="en-US" dirty="0"/>
              <a:t>好多了</a:t>
            </a:r>
          </a:p>
        </p:txBody>
      </p:sp>
      <p:sp>
        <p:nvSpPr>
          <p:cNvPr id="14" name="加号 13">
            <a:extLst>
              <a:ext uri="{FF2B5EF4-FFF2-40B4-BE49-F238E27FC236}">
                <a16:creationId xmlns:a16="http://schemas.microsoft.com/office/drawing/2014/main" id="{AA055A93-E0EA-46D7-94A9-8879A2098334}"/>
              </a:ext>
            </a:extLst>
          </p:cNvPr>
          <p:cNvSpPr/>
          <p:nvPr/>
        </p:nvSpPr>
        <p:spPr>
          <a:xfrm>
            <a:off x="6096000" y="4896350"/>
            <a:ext cx="426128" cy="3693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4094BD36-52CC-4033-8CD4-BF23768E1650}"/>
              </a:ext>
            </a:extLst>
          </p:cNvPr>
          <p:cNvSpPr/>
          <p:nvPr/>
        </p:nvSpPr>
        <p:spPr>
          <a:xfrm>
            <a:off x="7868577" y="4896350"/>
            <a:ext cx="426128" cy="3693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07B02BF-8A0B-4759-9F71-A84B1988EF5B}"/>
              </a:ext>
            </a:extLst>
          </p:cNvPr>
          <p:cNvSpPr/>
          <p:nvPr/>
        </p:nvSpPr>
        <p:spPr>
          <a:xfrm>
            <a:off x="3909384" y="4958803"/>
            <a:ext cx="603682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7BBECAE5-4F76-48B6-AE38-6E391F00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03" y="2295700"/>
            <a:ext cx="1931020" cy="17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B5F1153-B860-450C-AB23-746016A77BAA}"/>
              </a:ext>
            </a:extLst>
          </p:cNvPr>
          <p:cNvSpPr txBox="1"/>
          <p:nvPr/>
        </p:nvSpPr>
        <p:spPr>
          <a:xfrm>
            <a:off x="4633792" y="4078319"/>
            <a:ext cx="198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224*224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0535D58-0716-49F9-9D99-2170AF4FF6BB}"/>
              </a:ext>
            </a:extLst>
          </p:cNvPr>
          <p:cNvSpPr/>
          <p:nvPr/>
        </p:nvSpPr>
        <p:spPr>
          <a:xfrm>
            <a:off x="6740161" y="2890014"/>
            <a:ext cx="603682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91D85C-4CD9-4954-8A4C-CB257F17F57C}"/>
              </a:ext>
            </a:extLst>
          </p:cNvPr>
          <p:cNvSpPr txBox="1"/>
          <p:nvPr/>
        </p:nvSpPr>
        <p:spPr>
          <a:xfrm>
            <a:off x="6016939" y="3215741"/>
            <a:ext cx="198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B566F2A-7009-4B2B-A019-BEC055D4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91" y="2297724"/>
            <a:ext cx="1931020" cy="17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6D5FB5A5-FC5D-4446-8C6D-668616D041CF}"/>
              </a:ext>
            </a:extLst>
          </p:cNvPr>
          <p:cNvSpPr/>
          <p:nvPr/>
        </p:nvSpPr>
        <p:spPr>
          <a:xfrm>
            <a:off x="9559195" y="2890014"/>
            <a:ext cx="603682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D6C9B8-7AF6-45AF-B919-B3E25FAAD8EA}"/>
              </a:ext>
            </a:extLst>
          </p:cNvPr>
          <p:cNvSpPr txBox="1"/>
          <p:nvPr/>
        </p:nvSpPr>
        <p:spPr>
          <a:xfrm>
            <a:off x="9813688" y="2861009"/>
            <a:ext cx="198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2048*7*7</a:t>
            </a:r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122715-8455-4CC8-B753-00A17EE35165}"/>
              </a:ext>
            </a:extLst>
          </p:cNvPr>
          <p:cNvCxnSpPr>
            <a:cxnSpLocks/>
          </p:cNvCxnSpPr>
          <p:nvPr/>
        </p:nvCxnSpPr>
        <p:spPr>
          <a:xfrm>
            <a:off x="7522391" y="3172018"/>
            <a:ext cx="19310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AFEAB0D-C41B-4FC9-B7DE-58FCA7272D8B}"/>
              </a:ext>
            </a:extLst>
          </p:cNvPr>
          <p:cNvCxnSpPr>
            <a:cxnSpLocks/>
          </p:cNvCxnSpPr>
          <p:nvPr/>
        </p:nvCxnSpPr>
        <p:spPr>
          <a:xfrm>
            <a:off x="8416880" y="2306468"/>
            <a:ext cx="0" cy="1756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2358AA5-C0B0-43F4-9A5A-62D22E32BF13}"/>
              </a:ext>
            </a:extLst>
          </p:cNvPr>
          <p:cNvCxnSpPr>
            <a:cxnSpLocks/>
          </p:cNvCxnSpPr>
          <p:nvPr/>
        </p:nvCxnSpPr>
        <p:spPr>
          <a:xfrm>
            <a:off x="7522391" y="2728961"/>
            <a:ext cx="19310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64DDEC1-EE56-4958-B2E5-96E07E17C925}"/>
              </a:ext>
            </a:extLst>
          </p:cNvPr>
          <p:cNvCxnSpPr/>
          <p:nvPr/>
        </p:nvCxnSpPr>
        <p:spPr>
          <a:xfrm>
            <a:off x="7522391" y="3682728"/>
            <a:ext cx="19310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B1180E1-25E5-4BDC-9337-449D27F42157}"/>
              </a:ext>
            </a:extLst>
          </p:cNvPr>
          <p:cNvCxnSpPr/>
          <p:nvPr/>
        </p:nvCxnSpPr>
        <p:spPr>
          <a:xfrm>
            <a:off x="7868577" y="2291417"/>
            <a:ext cx="0" cy="17869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577F2C8-1B89-438C-B955-B23F4F4F7E67}"/>
              </a:ext>
            </a:extLst>
          </p:cNvPr>
          <p:cNvCxnSpPr/>
          <p:nvPr/>
        </p:nvCxnSpPr>
        <p:spPr>
          <a:xfrm>
            <a:off x="8966446" y="2303314"/>
            <a:ext cx="0" cy="17869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4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640B5-E62C-4CE2-BD16-7D60186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让机器学会情感分析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9CC52-1F1E-438F-9392-3F7E257F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2" y="1825625"/>
            <a:ext cx="3511673" cy="21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492BDC-A0D4-4DE8-99AF-63D08AE7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1" y="4257029"/>
            <a:ext cx="3511673" cy="2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B87CE7-8AC7-4C03-8F4A-9154B60597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95" y="1923279"/>
            <a:ext cx="6869792" cy="419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16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BDC3-4599-4F11-BD4F-952774B7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F3C0D9-3CDC-49A2-8B14-9A742E42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261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28448-A934-45A8-8B36-874B44DCA0CA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Entity-Sensitive Attention and Fusion Network for Entity-Level Multimodal Sentiment Classification. IEEE/ACM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TASLP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832BCA-76A5-4B61-B54F-5181BE9B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14" y="1474109"/>
            <a:ext cx="8060509" cy="44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3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BDC3-4599-4F11-BD4F-952774B7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F3C0D9-3CDC-49A2-8B14-9A742E42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261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28448-A934-45A8-8B36-874B44DCA0CA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Entity-Sensitive Attention and Fusion Network for Entity-Level Multimodal Sentiment Classification. IEEE/ACM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TASLP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ECC2B-52D0-4257-9F72-0333610B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825625"/>
            <a:ext cx="7362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A9209-873B-470C-9DE4-0EA90558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Emotion Recognition in Conversation(ERC)</a:t>
            </a:r>
            <a:b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对话中的情感识别</a:t>
            </a:r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2BCE2-F0EF-4866-B9F9-3300D9B6B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376691"/>
            <a:ext cx="4237608" cy="180027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对对话的上下文信息进行建模</a:t>
            </a:r>
          </a:p>
          <a:p>
            <a:r>
              <a:rPr lang="zh-CN" altLang="en-US" sz="2000" dirty="0"/>
              <a:t>对参与对话的对话者信息进行建模</a:t>
            </a:r>
          </a:p>
          <a:p>
            <a:r>
              <a:rPr lang="zh-CN" altLang="en-US" sz="2000" dirty="0"/>
              <a:t>对多模态信息进行建模</a:t>
            </a:r>
          </a:p>
          <a:p>
            <a:r>
              <a:rPr lang="zh-CN" altLang="en-US" sz="2000" dirty="0"/>
              <a:t>对长距离信息进行建模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E5DD4-6CF0-4440-A611-1A5F50B8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8" y="1417638"/>
            <a:ext cx="4989826" cy="47246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1CC080-4CAB-4F45-8FDE-38BF7ED1D899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F77B2D-53F3-4197-B8F8-41B3808BEC2A}"/>
              </a:ext>
            </a:extLst>
          </p:cNvPr>
          <p:cNvSpPr txBox="1">
            <a:spLocks/>
          </p:cNvSpPr>
          <p:nvPr/>
        </p:nvSpPr>
        <p:spPr>
          <a:xfrm>
            <a:off x="5668229" y="1417638"/>
            <a:ext cx="5257800" cy="2550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哦，是吗？你收到信了吗？嗯，在哪里？逛逛？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南加利福尼亚大学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哦，天哪，太酷了。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但是需要很大的行李，这是好事。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所以你就在洛杉矶这里；太酷了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我很期待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我们能出去玩吗？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嘿，是的，你知道这就是我来的目的。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哦，耶。非常感谢。不，但那是一所很棒的学校</a:t>
            </a:r>
          </a:p>
        </p:txBody>
      </p:sp>
    </p:spTree>
    <p:extLst>
      <p:ext uri="{BB962C8B-B14F-4D97-AF65-F5344CB8AC3E}">
        <p14:creationId xmlns:p14="http://schemas.microsoft.com/office/powerpoint/2010/main" val="334492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EBD97-A60C-4301-ACDC-86CB1B9A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04CED-7BBF-41F1-8F38-04C29029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5DF7-919B-4C9B-84E7-D2636E1E7D87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7C2ADA-B28B-4C80-A0B0-013388B2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910372"/>
            <a:ext cx="10327689" cy="40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EBD97-A60C-4301-ACDC-86CB1B9A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04CED-7BBF-41F1-8F38-04C29029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5DF7-919B-4C9B-84E7-D2636E1E7D87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237282-FF80-47CF-AD21-936621DD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" y="212209"/>
            <a:ext cx="12102860" cy="5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0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EBD97-A60C-4301-ACDC-86CB1B9A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04CED-7BBF-41F1-8F38-04C29029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IEMOCAP</a:t>
            </a:r>
            <a:r>
              <a:rPr lang="zh-CN" altLang="en-US" dirty="0"/>
              <a:t>（</a:t>
            </a:r>
            <a:r>
              <a:rPr lang="en-US" altLang="zh-CN" dirty="0"/>
              <a:t>2008</a:t>
            </a:r>
            <a:r>
              <a:rPr lang="zh-CN" altLang="en-US" dirty="0"/>
              <a:t>年）该数据集包含来自</a:t>
            </a:r>
            <a:r>
              <a:rPr lang="en-US" altLang="zh-CN" dirty="0"/>
              <a:t>10</a:t>
            </a:r>
            <a:r>
              <a:rPr lang="zh-CN" altLang="en-US" dirty="0"/>
              <a:t>位独特演讲者的</a:t>
            </a:r>
            <a:r>
              <a:rPr lang="en-US" altLang="zh-CN" dirty="0"/>
              <a:t>12</a:t>
            </a:r>
            <a:r>
              <a:rPr lang="zh-CN" altLang="en-US" dirty="0"/>
              <a:t>小时双向对话视频，其中包括</a:t>
            </a:r>
            <a:r>
              <a:rPr lang="en-US" altLang="zh-CN" dirty="0"/>
              <a:t>7433</a:t>
            </a:r>
            <a:r>
              <a:rPr lang="zh-CN" altLang="en-US" dirty="0"/>
              <a:t>段话语和</a:t>
            </a:r>
            <a:r>
              <a:rPr lang="en-US" altLang="zh-CN" dirty="0"/>
              <a:t>151</a:t>
            </a:r>
            <a:r>
              <a:rPr lang="zh-CN" altLang="en-US" dirty="0"/>
              <a:t>段对话。对话中的每一句话都有六个情感标签。</a:t>
            </a:r>
            <a:endParaRPr lang="en-US" altLang="zh-CN" dirty="0"/>
          </a:p>
          <a:p>
            <a:r>
              <a:rPr lang="en-US" altLang="zh-CN" dirty="0"/>
              <a:t>MELD</a:t>
            </a:r>
            <a:r>
              <a:rPr lang="zh-CN" altLang="en-US" dirty="0"/>
              <a:t>（</a:t>
            </a:r>
            <a:r>
              <a:rPr lang="en-US" altLang="zh-CN" dirty="0"/>
              <a:t>2018</a:t>
            </a:r>
            <a:r>
              <a:rPr lang="zh-CN" altLang="en-US" dirty="0"/>
              <a:t>年）该数据集收集来自电视节目</a:t>
            </a:r>
            <a:r>
              <a:rPr lang="en-US" altLang="zh-CN" dirty="0"/>
              <a:t>《</a:t>
            </a:r>
            <a:r>
              <a:rPr lang="zh-CN" altLang="en-US" dirty="0"/>
              <a:t>老友记</a:t>
            </a:r>
            <a:r>
              <a:rPr lang="en-US" altLang="zh-CN" dirty="0"/>
              <a:t>》</a:t>
            </a:r>
            <a:r>
              <a:rPr lang="zh-CN" altLang="en-US" dirty="0"/>
              <a:t>的数据，包括三种更高质量的模态对齐对话数据，共包含</a:t>
            </a:r>
            <a:r>
              <a:rPr lang="en-US" altLang="zh-CN" dirty="0"/>
              <a:t>13708</a:t>
            </a:r>
            <a:r>
              <a:rPr lang="zh-CN" altLang="en-US" dirty="0"/>
              <a:t>个话语、</a:t>
            </a:r>
            <a:r>
              <a:rPr lang="en-US" altLang="zh-CN" dirty="0"/>
              <a:t>1433</a:t>
            </a:r>
            <a:r>
              <a:rPr lang="zh-CN" altLang="en-US" dirty="0"/>
              <a:t>个对话和</a:t>
            </a:r>
            <a:r>
              <a:rPr lang="en-US" altLang="zh-CN" dirty="0"/>
              <a:t>304</a:t>
            </a:r>
            <a:r>
              <a:rPr lang="zh-CN" altLang="en-US" dirty="0"/>
              <a:t>个不同的说话人。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5DF7-919B-4C9B-84E7-D2636E1E7D87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C7FE52-DDD8-4561-AC66-252A2FC1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4"/>
          <a:stretch/>
        </p:blipFill>
        <p:spPr>
          <a:xfrm>
            <a:off x="2500497" y="4266788"/>
            <a:ext cx="6924675" cy="181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2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EBD97-A60C-4301-ACDC-86CB1B9A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04CED-7BBF-41F1-8F38-04C29029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5DF7-919B-4C9B-84E7-D2636E1E7D87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DABADA-7D9B-419F-9D90-E8BF6F06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971"/>
            <a:ext cx="12192000" cy="32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EBD97-A60C-4301-ACDC-86CB1B9A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04CED-7BBF-41F1-8F38-04C29029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29" y="4553672"/>
            <a:ext cx="5006266" cy="140428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基于图形的多模式融合</a:t>
            </a:r>
            <a:r>
              <a:rPr lang="en-US" altLang="zh-CN" dirty="0" err="1"/>
              <a:t>MMGCN</a:t>
            </a:r>
            <a:r>
              <a:rPr lang="zh-CN" altLang="en-US" dirty="0"/>
              <a:t>优于所有其他融合方法，因为</a:t>
            </a:r>
            <a:r>
              <a:rPr lang="en-US" altLang="zh-CN" dirty="0" err="1"/>
              <a:t>MMGCN</a:t>
            </a:r>
            <a:r>
              <a:rPr lang="zh-CN" altLang="en-US" dirty="0"/>
              <a:t>可以让节点从上下文和不同模式聚合。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5DF7-919B-4C9B-84E7-D2636E1E7D87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1797FF-8F85-4272-B1A1-9EC13610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10351"/>
            <a:ext cx="10272851" cy="3016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FA2A16-D7DA-4E9E-92BF-7C8869A3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43" y="4427253"/>
            <a:ext cx="3634111" cy="16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ED48B-DE27-4BA6-8346-323AC617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BBC6D-269A-4534-A922-DCCE5AD9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5D1EB7-68C2-4E3D-8EB1-BAB993DF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1038"/>
            <a:ext cx="9383698" cy="4592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711100-0BAB-4891-8046-C7566672DCA2}"/>
              </a:ext>
            </a:extLst>
          </p:cNvPr>
          <p:cNvSpPr txBox="1"/>
          <p:nvPr/>
        </p:nvSpPr>
        <p:spPr>
          <a:xfrm>
            <a:off x="838200" y="60843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MMGCN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Multimodal Fusion via Deep Graph Convolution Network for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 Recognition in Conversation. ACL.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532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04673-AEB0-4BA1-8459-39D280B8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多模态融合策略：同步问题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2987A8-2CAE-4806-8B3D-87BAA4E3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975"/>
            <a:ext cx="10515600" cy="3664638"/>
          </a:xfrm>
        </p:spPr>
      </p:pic>
    </p:spTree>
    <p:extLst>
      <p:ext uri="{BB962C8B-B14F-4D97-AF65-F5344CB8AC3E}">
        <p14:creationId xmlns:p14="http://schemas.microsoft.com/office/powerpoint/2010/main" val="344779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9627A-508E-4058-A58D-C2065FCA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D6B0F-1A0C-4AEE-84D2-78AFD83B3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二分类或三分类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Positive             Neutral             Negative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DF27AE0-B98B-4A14-9479-095D8415E6DF}"/>
              </a:ext>
            </a:extLst>
          </p:cNvPr>
          <p:cNvCxnSpPr>
            <a:cxnSpLocks/>
          </p:cNvCxnSpPr>
          <p:nvPr/>
        </p:nvCxnSpPr>
        <p:spPr>
          <a:xfrm>
            <a:off x="2893403" y="2936895"/>
            <a:ext cx="496674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330A3C-895E-4F9B-BCE2-7444CD1A07CC}"/>
              </a:ext>
            </a:extLst>
          </p:cNvPr>
          <p:cNvCxnSpPr>
            <a:cxnSpLocks/>
          </p:cNvCxnSpPr>
          <p:nvPr/>
        </p:nvCxnSpPr>
        <p:spPr>
          <a:xfrm>
            <a:off x="2914297" y="2742932"/>
            <a:ext cx="0" cy="1939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501C1-E770-4EA3-BE48-946D46A96FB1}"/>
              </a:ext>
            </a:extLst>
          </p:cNvPr>
          <p:cNvCxnSpPr>
            <a:cxnSpLocks/>
          </p:cNvCxnSpPr>
          <p:nvPr/>
        </p:nvCxnSpPr>
        <p:spPr>
          <a:xfrm>
            <a:off x="7860145" y="2742932"/>
            <a:ext cx="0" cy="1939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C2DFA58-144A-4587-847C-F0794C4943FF}"/>
              </a:ext>
            </a:extLst>
          </p:cNvPr>
          <p:cNvCxnSpPr>
            <a:cxnSpLocks/>
          </p:cNvCxnSpPr>
          <p:nvPr/>
        </p:nvCxnSpPr>
        <p:spPr>
          <a:xfrm>
            <a:off x="5395247" y="2742932"/>
            <a:ext cx="0" cy="1939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A710D3D-53FE-4EAD-AF13-6D01E57C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52" y="4212357"/>
            <a:ext cx="5628443" cy="17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162E7-1964-4A5B-A028-F645474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情感表示模型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2B2A0-86A8-4819-A8C0-6008C26A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863468-4003-4DDF-9A94-3F6DB6FC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108299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BCDC2-9B4E-4244-A7C3-D2511EA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维度情感表示模型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8524-965C-41E6-B5D1-ADDC2646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在连续维度空间中描述情感，情感表示为多维空间中的坐标点 </a:t>
            </a:r>
            <a:endParaRPr lang="en-US" altLang="zh-CN" dirty="0"/>
          </a:p>
          <a:p>
            <a:r>
              <a:rPr lang="zh-CN" altLang="en-US" dirty="0"/>
              <a:t>认可度最高的维度情感模型为“愉悦</a:t>
            </a:r>
            <a:r>
              <a:rPr lang="en-US" altLang="zh-CN" dirty="0"/>
              <a:t>-</a:t>
            </a:r>
            <a:r>
              <a:rPr lang="zh-CN" altLang="en-US" dirty="0"/>
              <a:t>唤醒</a:t>
            </a:r>
            <a:r>
              <a:rPr lang="en-US" altLang="zh-CN" dirty="0"/>
              <a:t>-</a:t>
            </a:r>
            <a:r>
              <a:rPr lang="zh-CN" altLang="en-US" dirty="0"/>
              <a:t>支配”模型（</a:t>
            </a:r>
            <a:r>
              <a:rPr lang="en-US" altLang="zh-CN" dirty="0"/>
              <a:t>PAD</a:t>
            </a:r>
            <a:r>
              <a:rPr lang="zh-CN" altLang="en-US" dirty="0"/>
              <a:t>模型） </a:t>
            </a:r>
            <a:r>
              <a:rPr lang="en-US" altLang="zh-CN" dirty="0"/>
              <a:t>	</a:t>
            </a:r>
            <a:r>
              <a:rPr lang="zh-CN" altLang="en-US" sz="1800" dirty="0"/>
              <a:t>愉悦度：描述情感的正负向</a:t>
            </a:r>
            <a:r>
              <a:rPr lang="en-US" altLang="zh-CN" sz="1800" dirty="0"/>
              <a:t>;</a:t>
            </a:r>
            <a:r>
              <a:rPr lang="zh-CN" altLang="en-US" sz="1800" dirty="0"/>
              <a:t> 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  </a:t>
            </a:r>
            <a:r>
              <a:rPr lang="en-US" altLang="zh-CN" sz="1800" dirty="0"/>
              <a:t>	</a:t>
            </a:r>
            <a:r>
              <a:rPr lang="zh-CN" altLang="en-US" sz="1800" dirty="0"/>
              <a:t>唤醒度：描述情感的兴奋水平</a:t>
            </a:r>
            <a:r>
              <a:rPr lang="en-US" altLang="zh-CN" sz="1800" dirty="0"/>
              <a:t>;</a:t>
            </a:r>
            <a:r>
              <a:rPr lang="zh-CN" altLang="en-US" sz="1800" dirty="0"/>
              <a:t> 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	</a:t>
            </a:r>
            <a:r>
              <a:rPr lang="zh-CN" altLang="en-US" sz="1800" dirty="0"/>
              <a:t>支配度：主体对情感状态的主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US" sz="1800" dirty="0"/>
              <a:t>观控制程度</a:t>
            </a:r>
            <a:r>
              <a:rPr lang="en-US" altLang="zh-CN" sz="1800" dirty="0"/>
              <a:t>.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067ACE-1949-4028-94F3-308E6B1F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28" y="2819400"/>
            <a:ext cx="7117195" cy="35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36E8D-4AAE-4053-A8A4-52957E0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复合情感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90C2A-BED6-4207-A90A-302815A8D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336" y="1825625"/>
            <a:ext cx="4701464" cy="4351338"/>
          </a:xfrm>
        </p:spPr>
        <p:txBody>
          <a:bodyPr/>
          <a:lstStyle/>
          <a:p>
            <a:r>
              <a:rPr lang="zh-CN" altLang="en-US" dirty="0"/>
              <a:t>悲伤</a:t>
            </a:r>
            <a:r>
              <a:rPr lang="en-US" altLang="zh-CN" dirty="0"/>
              <a:t>+</a:t>
            </a:r>
            <a:r>
              <a:rPr lang="zh-CN" altLang="en-US" dirty="0"/>
              <a:t>困倦</a:t>
            </a:r>
            <a:r>
              <a:rPr lang="en-US" altLang="zh-CN" dirty="0"/>
              <a:t>=</a:t>
            </a:r>
            <a:r>
              <a:rPr lang="zh-CN" altLang="en-US" dirty="0"/>
              <a:t>冷漠</a:t>
            </a:r>
            <a:endParaRPr lang="en-US" altLang="zh-CN" dirty="0"/>
          </a:p>
          <a:p>
            <a:r>
              <a:rPr lang="zh-CN" altLang="en-US" dirty="0"/>
              <a:t>疯狂</a:t>
            </a:r>
            <a:r>
              <a:rPr lang="en-US" altLang="zh-CN" dirty="0"/>
              <a:t>+</a:t>
            </a:r>
            <a:r>
              <a:rPr lang="zh-CN" altLang="en-US" dirty="0"/>
              <a:t>伤害</a:t>
            </a:r>
            <a:r>
              <a:rPr lang="en-US" altLang="zh-CN" dirty="0"/>
              <a:t>=</a:t>
            </a:r>
            <a:r>
              <a:rPr lang="zh-CN" altLang="en-US" dirty="0"/>
              <a:t>嫉妒</a:t>
            </a:r>
            <a:endParaRPr lang="en-US" altLang="zh-CN" dirty="0"/>
          </a:p>
          <a:p>
            <a:r>
              <a:rPr lang="zh-CN" altLang="en-US" dirty="0"/>
              <a:t>害怕</a:t>
            </a:r>
            <a:r>
              <a:rPr lang="en-US" altLang="zh-CN" dirty="0"/>
              <a:t>+</a:t>
            </a:r>
            <a:r>
              <a:rPr lang="zh-CN" altLang="en-US" dirty="0"/>
              <a:t>拒绝</a:t>
            </a:r>
            <a:r>
              <a:rPr lang="en-US" altLang="zh-CN" dirty="0"/>
              <a:t>=</a:t>
            </a:r>
            <a:r>
              <a:rPr lang="zh-CN" altLang="en-US" dirty="0"/>
              <a:t>困惑</a:t>
            </a:r>
            <a:endParaRPr lang="en-US" altLang="zh-CN" dirty="0"/>
          </a:p>
          <a:p>
            <a:r>
              <a:rPr lang="zh-CN" altLang="en-US" dirty="0"/>
              <a:t>快乐</a:t>
            </a:r>
            <a:r>
              <a:rPr lang="en-US" altLang="zh-CN" dirty="0"/>
              <a:t>+</a:t>
            </a:r>
            <a:r>
              <a:rPr lang="zh-CN" altLang="en-US" dirty="0"/>
              <a:t>兴奋</a:t>
            </a:r>
            <a:r>
              <a:rPr lang="en-US" altLang="zh-CN" dirty="0"/>
              <a:t>=</a:t>
            </a:r>
            <a:r>
              <a:rPr lang="zh-CN" altLang="en-US" dirty="0"/>
              <a:t>勇敢</a:t>
            </a:r>
            <a:endParaRPr lang="en-US" altLang="zh-CN" dirty="0"/>
          </a:p>
          <a:p>
            <a:r>
              <a:rPr lang="zh-CN" altLang="en-US" dirty="0"/>
              <a:t>有力量</a:t>
            </a:r>
            <a:r>
              <a:rPr lang="en-US" altLang="zh-CN" dirty="0"/>
              <a:t>+</a:t>
            </a:r>
            <a:r>
              <a:rPr lang="zh-CN" altLang="en-US" dirty="0"/>
              <a:t>忠诚</a:t>
            </a:r>
            <a:r>
              <a:rPr lang="en-US" altLang="zh-CN" dirty="0"/>
              <a:t>=</a:t>
            </a:r>
            <a:r>
              <a:rPr lang="zh-CN" altLang="en-US" dirty="0"/>
              <a:t>自信</a:t>
            </a:r>
            <a:endParaRPr lang="en-US" altLang="zh-CN" dirty="0"/>
          </a:p>
          <a:p>
            <a:r>
              <a:rPr lang="zh-CN" altLang="en-US" dirty="0"/>
              <a:t>平静</a:t>
            </a:r>
            <a:r>
              <a:rPr lang="en-US" altLang="zh-CN" dirty="0"/>
              <a:t>+</a:t>
            </a:r>
            <a:r>
              <a:rPr lang="zh-CN" altLang="en-US" dirty="0"/>
              <a:t>满足</a:t>
            </a:r>
            <a:r>
              <a:rPr lang="en-US" altLang="zh-CN" dirty="0"/>
              <a:t>=</a:t>
            </a:r>
            <a:r>
              <a:rPr lang="zh-CN" altLang="en-US" dirty="0"/>
              <a:t>沉思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731256-09BC-43F3-B0B7-4D0B8198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2" y="1511690"/>
            <a:ext cx="5088100" cy="48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F7E6F-C7C4-451D-92B7-E2FB226B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22DC2F1-A128-4C7F-A8BE-EF8F6FA77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704" y="1825625"/>
            <a:ext cx="9088591" cy="4351338"/>
          </a:xfrm>
        </p:spPr>
      </p:pic>
    </p:spTree>
    <p:extLst>
      <p:ext uri="{BB962C8B-B14F-4D97-AF65-F5344CB8AC3E}">
        <p14:creationId xmlns:p14="http://schemas.microsoft.com/office/powerpoint/2010/main" val="286188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02637-8BAC-4167-8149-10218893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更多生理信号通道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B4574-04D6-4BFC-B09D-ACBF4CD1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生理信号：皮肤电、肌电、血压、脑电、呼吸、脉搏、心电图等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936C8C-DD62-49D8-A231-0125B8A4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2" y="2911876"/>
            <a:ext cx="3612302" cy="2987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B511FC-A44C-4BA3-9D02-C3988E62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25" y="3016636"/>
            <a:ext cx="3647346" cy="3160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23C85-E8F7-4A10-BAB2-712C7FB6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114" y="2967362"/>
            <a:ext cx="4559886" cy="31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8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6F9E9-BECB-4694-89B5-0C381952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情感特征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B1259-F109-4531-9947-E58BD266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4D5C41-1479-42C4-AFB7-422A2A1E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92" y="1655252"/>
            <a:ext cx="8601363" cy="25493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6881CB-9FF2-4DE9-824E-AF02B0AB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406" y="4204598"/>
            <a:ext cx="4783137" cy="22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944</Words>
  <Application>Microsoft Office PowerPoint</Application>
  <PresentationFormat>宽屏</PresentationFormat>
  <Paragraphs>120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-apple-system</vt:lpstr>
      <vt:lpstr>等线</vt:lpstr>
      <vt:lpstr>等线 Light</vt:lpstr>
      <vt:lpstr>微软雅黑</vt:lpstr>
      <vt:lpstr>Arial</vt:lpstr>
      <vt:lpstr>Office 主题​​</vt:lpstr>
      <vt:lpstr>多模态情感分析 Multimodal Sentiment Analysis</vt:lpstr>
      <vt:lpstr>让机器学会情感分析</vt:lpstr>
      <vt:lpstr>分类问题</vt:lpstr>
      <vt:lpstr>情感表示模型</vt:lpstr>
      <vt:lpstr>维度情感表示模型</vt:lpstr>
      <vt:lpstr>复合情感</vt:lpstr>
      <vt:lpstr>多模态</vt:lpstr>
      <vt:lpstr>更多生理信号通道</vt:lpstr>
      <vt:lpstr>情感特征</vt:lpstr>
      <vt:lpstr>多模态信息融合</vt:lpstr>
      <vt:lpstr>多模态融合策略：如何融合</vt:lpstr>
      <vt:lpstr>多模态特征层融合</vt:lpstr>
      <vt:lpstr>多模态融合策略：同步问题</vt:lpstr>
      <vt:lpstr>基于深度神经网络的联合视觉文本情感分析 </vt:lpstr>
      <vt:lpstr>模型结构</vt:lpstr>
      <vt:lpstr>数据集</vt:lpstr>
      <vt:lpstr>实验结果</vt:lpstr>
      <vt:lpstr>多模态实体级情感分析任务定义</vt:lpstr>
      <vt:lpstr>数据处理</vt:lpstr>
      <vt:lpstr>模型结构</vt:lpstr>
      <vt:lpstr>实验结果</vt:lpstr>
      <vt:lpstr>Emotion Recognition in Conversation(ERC) 对话中的情感识别 </vt:lpstr>
      <vt:lpstr>模型结构</vt:lpstr>
      <vt:lpstr>PowerPoint 演示文稿</vt:lpstr>
      <vt:lpstr>数据集</vt:lpstr>
      <vt:lpstr>实验结果</vt:lpstr>
      <vt:lpstr>实验结果</vt:lpstr>
      <vt:lpstr>PowerPoint 演示文稿</vt:lpstr>
      <vt:lpstr>多模态融合策略：同步问题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多模态情感分类</dc:title>
  <dc:creator>楷达</dc:creator>
  <cp:lastModifiedBy>楷达</cp:lastModifiedBy>
  <cp:revision>100</cp:revision>
  <dcterms:created xsi:type="dcterms:W3CDTF">2021-10-08T02:13:34Z</dcterms:created>
  <dcterms:modified xsi:type="dcterms:W3CDTF">2021-10-11T02:53:29Z</dcterms:modified>
</cp:coreProperties>
</file>